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7" r:id="rId11"/>
    <p:sldId id="264" r:id="rId12"/>
    <p:sldId id="268" r:id="rId13"/>
    <p:sldId id="270" r:id="rId14"/>
    <p:sldId id="271" r:id="rId1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3" d="100"/>
          <a:sy n="83" d="100"/>
        </p:scale>
        <p:origin x="-154"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783901BB-BE0A-43FC-B0DB-054FF646616B}" type="datetimeFigureOut">
              <a:rPr lang="sl-SI" smtClean="0"/>
              <a:pPr/>
              <a:t>6.6.2017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359413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83901BB-BE0A-43FC-B0DB-054FF646616B}" type="datetimeFigureOut">
              <a:rPr lang="sl-SI" smtClean="0"/>
              <a:pPr/>
              <a:t>6.6.2017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282075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83901BB-BE0A-43FC-B0DB-054FF646616B}" type="datetimeFigureOut">
              <a:rPr lang="sl-SI" smtClean="0"/>
              <a:pPr/>
              <a:t>6.6.2017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117223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83901BB-BE0A-43FC-B0DB-054FF646616B}" type="datetimeFigureOut">
              <a:rPr lang="sl-SI" smtClean="0"/>
              <a:pPr/>
              <a:t>6.6.2017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220300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783901BB-BE0A-43FC-B0DB-054FF646616B}" type="datetimeFigureOut">
              <a:rPr lang="sl-SI" smtClean="0"/>
              <a:pPr/>
              <a:t>6.6.2017</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414482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783901BB-BE0A-43FC-B0DB-054FF646616B}" type="datetimeFigureOut">
              <a:rPr lang="sl-SI" smtClean="0"/>
              <a:pPr/>
              <a:t>6.6.2017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340119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783901BB-BE0A-43FC-B0DB-054FF646616B}" type="datetimeFigureOut">
              <a:rPr lang="sl-SI" smtClean="0"/>
              <a:pPr/>
              <a:t>6.6.2017</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162219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783901BB-BE0A-43FC-B0DB-054FF646616B}" type="datetimeFigureOut">
              <a:rPr lang="sl-SI" smtClean="0"/>
              <a:pPr/>
              <a:t>6.6.2017</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165632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83901BB-BE0A-43FC-B0DB-054FF646616B}" type="datetimeFigureOut">
              <a:rPr lang="sl-SI" smtClean="0"/>
              <a:pPr/>
              <a:t>6.6.2017</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241216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83901BB-BE0A-43FC-B0DB-054FF646616B}" type="datetimeFigureOut">
              <a:rPr lang="sl-SI" smtClean="0"/>
              <a:pPr/>
              <a:t>6.6.2017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3301936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83901BB-BE0A-43FC-B0DB-054FF646616B}" type="datetimeFigureOut">
              <a:rPr lang="sl-SI" smtClean="0"/>
              <a:pPr/>
              <a:t>6.6.2017</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393021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901BB-BE0A-43FC-B0DB-054FF646616B}" type="datetimeFigureOut">
              <a:rPr lang="sl-SI" smtClean="0"/>
              <a:pPr/>
              <a:t>6.6.2017</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EC9FA-8AFE-4869-941D-EA469514E52C}" type="slidenum">
              <a:rPr lang="sl-SI" smtClean="0"/>
              <a:pPr/>
              <a:t>‹#›</a:t>
            </a:fld>
            <a:endParaRPr lang="sl-SI"/>
          </a:p>
        </p:txBody>
      </p:sp>
    </p:spTree>
    <p:extLst>
      <p:ext uri="{BB962C8B-B14F-4D97-AF65-F5344CB8AC3E}">
        <p14:creationId xmlns:p14="http://schemas.microsoft.com/office/powerpoint/2010/main" xmlns="" val="93597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9963" y="0"/>
            <a:ext cx="12341963" cy="6616931"/>
          </a:xfrm>
          <a:prstGeom prst="rect">
            <a:avLst/>
          </a:prstGeom>
        </p:spPr>
      </p:pic>
      <p:sp>
        <p:nvSpPr>
          <p:cNvPr id="6" name="PoljeZBesedilom 5"/>
          <p:cNvSpPr txBox="1"/>
          <p:nvPr/>
        </p:nvSpPr>
        <p:spPr>
          <a:xfrm>
            <a:off x="7107381" y="6032156"/>
            <a:ext cx="2028306" cy="584775"/>
          </a:xfrm>
          <a:prstGeom prst="rect">
            <a:avLst/>
          </a:prstGeom>
          <a:noFill/>
        </p:spPr>
        <p:txBody>
          <a:bodyPr wrap="square" rtlCol="0">
            <a:spAutoFit/>
          </a:bodyPr>
          <a:lstStyle/>
          <a:p>
            <a:r>
              <a:rPr lang="sl-SI" sz="3200" b="1" dirty="0" smtClean="0">
                <a:solidFill>
                  <a:schemeClr val="bg1"/>
                </a:solidFill>
              </a:rPr>
              <a:t>6. 6. 2017</a:t>
            </a:r>
            <a:endParaRPr lang="sl-SI" sz="3200" dirty="0">
              <a:solidFill>
                <a:schemeClr val="bg1"/>
              </a:solidFill>
            </a:endParaRPr>
          </a:p>
        </p:txBody>
      </p:sp>
      <p:sp>
        <p:nvSpPr>
          <p:cNvPr id="7" name="PoljeZBesedilom 6"/>
          <p:cNvSpPr txBox="1"/>
          <p:nvPr/>
        </p:nvSpPr>
        <p:spPr>
          <a:xfrm>
            <a:off x="2942705" y="107590"/>
            <a:ext cx="8046720" cy="1938992"/>
          </a:xfrm>
          <a:prstGeom prst="rect">
            <a:avLst/>
          </a:prstGeom>
          <a:noFill/>
        </p:spPr>
        <p:txBody>
          <a:bodyPr wrap="square" rtlCol="0">
            <a:spAutoFit/>
          </a:bodyPr>
          <a:lstStyle/>
          <a:p>
            <a:r>
              <a:rPr lang="sl-SI" sz="4000" b="1" dirty="0" smtClean="0">
                <a:solidFill>
                  <a:schemeClr val="bg1"/>
                </a:solidFill>
              </a:rPr>
              <a:t>Novinarska konferenca organizatorjev zbiranja podpisov za referendum o zakonu o drugem tiru</a:t>
            </a:r>
            <a:endParaRPr lang="sl-SI" sz="4000" b="1" dirty="0">
              <a:solidFill>
                <a:schemeClr val="bg1"/>
              </a:solidFill>
            </a:endParaRPr>
          </a:p>
        </p:txBody>
      </p:sp>
    </p:spTree>
    <p:extLst>
      <p:ext uri="{BB962C8B-B14F-4D97-AF65-F5344CB8AC3E}">
        <p14:creationId xmlns:p14="http://schemas.microsoft.com/office/powerpoint/2010/main" xmlns="" val="2705821249"/>
      </p:ext>
    </p:extLst>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900" y="1781252"/>
            <a:ext cx="12915900" cy="2476499"/>
          </a:xfrm>
          <a:prstGeom prst="rect">
            <a:avLst/>
          </a:prstGeom>
        </p:spPr>
      </p:pic>
    </p:spTree>
    <p:extLst>
      <p:ext uri="{BB962C8B-B14F-4D97-AF65-F5344CB8AC3E}">
        <p14:creationId xmlns:p14="http://schemas.microsoft.com/office/powerpoint/2010/main" xmlns="" val="3773637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48208" y="261184"/>
            <a:ext cx="6305550" cy="6362699"/>
          </a:xfrm>
          <a:prstGeom prst="rect">
            <a:avLst/>
          </a:prstGeom>
        </p:spPr>
      </p:pic>
    </p:spTree>
    <p:extLst>
      <p:ext uri="{BB962C8B-B14F-4D97-AF65-F5344CB8AC3E}">
        <p14:creationId xmlns:p14="http://schemas.microsoft.com/office/powerpoint/2010/main" xmlns="" val="254671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97289" y="370516"/>
            <a:ext cx="7334250" cy="5943600"/>
          </a:xfrm>
          <a:prstGeom prst="rect">
            <a:avLst/>
          </a:prstGeom>
        </p:spPr>
      </p:pic>
    </p:spTree>
    <p:extLst>
      <p:ext uri="{BB962C8B-B14F-4D97-AF65-F5344CB8AC3E}">
        <p14:creationId xmlns:p14="http://schemas.microsoft.com/office/powerpoint/2010/main" xmlns="" val="615971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66255" y="1662546"/>
            <a:ext cx="12191999" cy="5050613"/>
          </a:xfrm>
          <a:prstGeom prst="rect">
            <a:avLst/>
          </a:prstGeom>
        </p:spPr>
        <p:txBody>
          <a:bodyPr wrap="square">
            <a:spAutoFit/>
          </a:bodyPr>
          <a:lstStyle/>
          <a:p>
            <a:pPr algn="just">
              <a:lnSpc>
                <a:spcPct val="115000"/>
              </a:lnSpc>
              <a:spcAft>
                <a:spcPts val="1200"/>
              </a:spcAft>
            </a:pPr>
            <a:r>
              <a:rPr lang="sl-SI" sz="2800" dirty="0" smtClean="0">
                <a:effectLst/>
                <a:latin typeface="Times New Roman" panose="02020603050405020304" pitchFamily="18" charset="0"/>
                <a:ea typeface="Calibri" panose="020F0502020204030204" pitchFamily="34" charset="0"/>
              </a:rPr>
              <a:t>Vili Kovačič:</a:t>
            </a:r>
          </a:p>
          <a:p>
            <a:pPr lvl="0">
              <a:lnSpc>
                <a:spcPct val="125000"/>
              </a:lnSpc>
              <a:spcAft>
                <a:spcPts val="1200"/>
              </a:spcAft>
              <a:tabLst>
                <a:tab pos="408305" algn="l"/>
              </a:tabLst>
            </a:pPr>
            <a:r>
              <a:rPr lang="sl-SI" sz="3200" b="1" dirty="0" smtClean="0">
                <a:effectLst/>
                <a:latin typeface="Times New Roman" panose="02020603050405020304" pitchFamily="18" charset="0"/>
                <a:ea typeface="Calibri" panose="020F0502020204030204" pitchFamily="34" charset="0"/>
              </a:rPr>
              <a:t>»Prišel je čas, ko ni več časa. Čas ko si je treba vzeti čas, premagati udobje in se odpraviti podpisovat zahtevo za referendum. Za referendum na katerem bomo zmagali!  Mi nismo proti drugemu tiru, smo za drugačen tir - za dvojni tir za pošteno ceno, tir ki bo zgrajen bistveno hitreje kot načrtuje vlada in ki bo v ta košček Slovenije, slovenske Istre in Kraškega roba povrnil mir in lepoto narave vsem njenim prebivalcem in turistom.«</a:t>
            </a:r>
            <a:endParaRPr lang="sl-SI" sz="3200" dirty="0" smtClean="0">
              <a:effectLst/>
              <a:latin typeface="Times New Roman" panose="02020603050405020304" pitchFamily="18" charset="0"/>
              <a:ea typeface="Calibri" panose="020F0502020204030204" pitchFamily="34" charset="0"/>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75910" y="298685"/>
            <a:ext cx="5079365" cy="1904762"/>
          </a:xfrm>
          <a:prstGeom prst="rect">
            <a:avLst/>
          </a:prstGeom>
        </p:spPr>
      </p:pic>
    </p:spTree>
    <p:extLst>
      <p:ext uri="{BB962C8B-B14F-4D97-AF65-F5344CB8AC3E}">
        <p14:creationId xmlns:p14="http://schemas.microsoft.com/office/powerpoint/2010/main" xmlns="" val="2333468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64771" y="3690852"/>
            <a:ext cx="12191999" cy="1166730"/>
          </a:xfrm>
          <a:prstGeom prst="rect">
            <a:avLst/>
          </a:prstGeom>
        </p:spPr>
        <p:txBody>
          <a:bodyPr wrap="square">
            <a:spAutoFit/>
          </a:bodyPr>
          <a:lstStyle/>
          <a:p>
            <a:pPr algn="just">
              <a:lnSpc>
                <a:spcPct val="115000"/>
              </a:lnSpc>
              <a:spcAft>
                <a:spcPts val="1200"/>
              </a:spcAft>
            </a:pPr>
            <a:r>
              <a:rPr lang="sl-SI" sz="6600" dirty="0" smtClean="0">
                <a:effectLst/>
                <a:latin typeface="Times New Roman" panose="02020603050405020304" pitchFamily="18" charset="0"/>
                <a:ea typeface="Calibri" panose="020F0502020204030204" pitchFamily="34" charset="0"/>
              </a:rPr>
              <a:t>Hvala za pozornost!</a:t>
            </a:r>
            <a:r>
              <a:rPr lang="sl-SI" sz="6600" b="1" dirty="0" smtClean="0">
                <a:effectLst/>
                <a:latin typeface="Times New Roman" panose="02020603050405020304" pitchFamily="18" charset="0"/>
                <a:ea typeface="Calibri" panose="020F0502020204030204" pitchFamily="34" charset="0"/>
              </a:rPr>
              <a:t>«</a:t>
            </a:r>
            <a:endParaRPr lang="sl-SI" sz="6600" dirty="0" smtClean="0">
              <a:effectLst/>
              <a:latin typeface="Times New Roman" panose="02020603050405020304" pitchFamily="18" charset="0"/>
              <a:ea typeface="Calibri" panose="020F0502020204030204" pitchFamily="34" charset="0"/>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32521" y="132430"/>
            <a:ext cx="5079365" cy="1904762"/>
          </a:xfrm>
          <a:prstGeom prst="rect">
            <a:avLst/>
          </a:prstGeom>
        </p:spPr>
      </p:pic>
    </p:spTree>
    <p:extLst>
      <p:ext uri="{BB962C8B-B14F-4D97-AF65-F5344CB8AC3E}">
        <p14:creationId xmlns:p14="http://schemas.microsoft.com/office/powerpoint/2010/main" xmlns="" val="1498768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0" y="1653498"/>
            <a:ext cx="12191999" cy="5204502"/>
          </a:xfrm>
          <a:prstGeom prst="rect">
            <a:avLst/>
          </a:prstGeom>
        </p:spPr>
        <p:txBody>
          <a:bodyPr wrap="square">
            <a:spAutoFit/>
          </a:bodyPr>
          <a:lstStyle/>
          <a:p>
            <a:pPr algn="just">
              <a:lnSpc>
                <a:spcPct val="115000"/>
              </a:lnSpc>
              <a:spcAft>
                <a:spcPts val="1200"/>
              </a:spcAft>
            </a:pPr>
            <a:r>
              <a:rPr lang="sl-SI" sz="2800" dirty="0" smtClean="0">
                <a:effectLst/>
                <a:latin typeface="Times New Roman" panose="02020603050405020304" pitchFamily="18" charset="0"/>
                <a:ea typeface="Calibri" panose="020F0502020204030204" pitchFamily="34" charset="0"/>
              </a:rPr>
              <a:t>Danes, 6. 6. 2017, bomo spregovorili o:</a:t>
            </a:r>
          </a:p>
          <a:p>
            <a:pPr marL="342900" lvl="0" indent="-342900">
              <a:lnSpc>
                <a:spcPct val="125000"/>
              </a:lnSpc>
              <a:spcAft>
                <a:spcPts val="1200"/>
              </a:spcAft>
              <a:buFont typeface="Symbol" panose="05050102010706020507" pitchFamily="18" charset="2"/>
              <a:buChar char=""/>
              <a:tabLst>
                <a:tab pos="408305" algn="l"/>
              </a:tabLst>
            </a:pPr>
            <a:r>
              <a:rPr lang="sl-SI" sz="2800" b="1" dirty="0" smtClean="0">
                <a:effectLst/>
                <a:latin typeface="Times New Roman" panose="02020603050405020304" pitchFamily="18" charset="0"/>
                <a:ea typeface="Calibri" panose="020F0502020204030204" pitchFamily="34" charset="0"/>
              </a:rPr>
              <a:t>vložitvi ustavne pobude za presojo neustavne poteze ministrice za obrambo Katičeve</a:t>
            </a:r>
            <a:r>
              <a:rPr lang="sl-SI" sz="2800" dirty="0" smtClean="0">
                <a:effectLst/>
                <a:latin typeface="Times New Roman" panose="02020603050405020304" pitchFamily="18" charset="0"/>
                <a:ea typeface="Calibri" panose="020F0502020204030204" pitchFamily="34" charset="0"/>
              </a:rPr>
              <a:t> glede zastraševanja sindikata vojakov pri aktivnostih za zbiranje podpisov za referendum (</a:t>
            </a:r>
            <a:r>
              <a:rPr lang="sl-SI" sz="2800" i="1" dirty="0" smtClean="0">
                <a:effectLst/>
                <a:latin typeface="Times New Roman" panose="02020603050405020304" pitchFamily="18" charset="0"/>
                <a:ea typeface="Calibri" panose="020F0502020204030204" pitchFamily="34" charset="0"/>
              </a:rPr>
              <a:t>Vili Kovačič, </a:t>
            </a:r>
            <a:r>
              <a:rPr lang="sl-SI" sz="2800" i="1" dirty="0" err="1" smtClean="0">
                <a:effectLst/>
                <a:latin typeface="Times New Roman" panose="02020603050405020304" pitchFamily="18" charset="0"/>
                <a:ea typeface="Calibri" panose="020F0502020204030204" pitchFamily="34" charset="0"/>
              </a:rPr>
              <a:t>DavkoplačevalciSeNeDamo</a:t>
            </a:r>
            <a:r>
              <a:rPr lang="sl-SI" sz="2800" i="1" dirty="0" smtClean="0">
                <a:effectLst/>
                <a:latin typeface="Times New Roman" panose="02020603050405020304" pitchFamily="18" charset="0"/>
                <a:ea typeface="Calibri" panose="020F0502020204030204" pitchFamily="34" charset="0"/>
              </a:rPr>
              <a:t>, pobudnik referenduma</a:t>
            </a:r>
            <a:r>
              <a:rPr lang="sl-SI" sz="2800" dirty="0" smtClean="0">
                <a:effectLst/>
                <a:latin typeface="Times New Roman" panose="02020603050405020304" pitchFamily="18" charset="0"/>
                <a:ea typeface="Calibri" panose="020F0502020204030204" pitchFamily="34" charset="0"/>
              </a:rPr>
              <a:t>),</a:t>
            </a:r>
          </a:p>
          <a:p>
            <a:pPr marL="342900" lvl="0" indent="-342900">
              <a:lnSpc>
                <a:spcPct val="125000"/>
              </a:lnSpc>
              <a:spcAft>
                <a:spcPts val="1200"/>
              </a:spcAft>
              <a:buFont typeface="Symbol" panose="05050102010706020507" pitchFamily="18" charset="2"/>
              <a:buChar char=""/>
              <a:tabLst>
                <a:tab pos="408305" algn="l"/>
              </a:tabLst>
            </a:pPr>
            <a:r>
              <a:rPr lang="sl-SI" sz="2800" b="1" dirty="0" smtClean="0">
                <a:effectLst/>
                <a:latin typeface="Times New Roman" panose="02020603050405020304" pitchFamily="18" charset="0"/>
                <a:ea typeface="Calibri" panose="020F0502020204030204" pitchFamily="34" charset="0"/>
              </a:rPr>
              <a:t>zaključkih s posveta</a:t>
            </a:r>
            <a:r>
              <a:rPr lang="sl-SI" sz="2800" dirty="0" smtClean="0">
                <a:effectLst/>
                <a:latin typeface="Times New Roman" panose="02020603050405020304" pitchFamily="18" charset="0"/>
                <a:ea typeface="Calibri" panose="020F0502020204030204" pitchFamily="34" charset="0"/>
              </a:rPr>
              <a:t>, ki je bil v sredo, 31. maja 2017, v dvorani Državnega sveta v Ljubljani, na katerem so bile predstavljene tehnične rešitev dvotirne proge Koper-Divača (</a:t>
            </a:r>
            <a:r>
              <a:rPr lang="sl-SI" sz="2800" i="1" dirty="0" smtClean="0">
                <a:effectLst/>
                <a:latin typeface="Times New Roman" panose="02020603050405020304" pitchFamily="18" charset="0"/>
                <a:ea typeface="Calibri" panose="020F0502020204030204" pitchFamily="34" charset="0"/>
              </a:rPr>
              <a:t>prof. dr. Jožef Duhovnik, predstavnik Strokovne skupine za izgradnjo dvotirne železnice</a:t>
            </a:r>
            <a:r>
              <a:rPr lang="sl-SI" sz="2800" dirty="0" smtClean="0">
                <a:effectLst/>
                <a:latin typeface="Times New Roman" panose="02020603050405020304" pitchFamily="18" charset="0"/>
                <a:ea typeface="Calibri" panose="020F0502020204030204" pitchFamily="34" charset="0"/>
              </a:rPr>
              <a:t>).</a:t>
            </a:r>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5999" y="0"/>
            <a:ext cx="5079365" cy="1904762"/>
          </a:xfrm>
          <a:prstGeom prst="rect">
            <a:avLst/>
          </a:prstGeom>
        </p:spPr>
      </p:pic>
    </p:spTree>
    <p:extLst>
      <p:ext uri="{BB962C8B-B14F-4D97-AF65-F5344CB8AC3E}">
        <p14:creationId xmlns:p14="http://schemas.microsoft.com/office/powerpoint/2010/main" xmlns="" val="992834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66254" y="1807387"/>
            <a:ext cx="12191999" cy="5050613"/>
          </a:xfrm>
          <a:prstGeom prst="rect">
            <a:avLst/>
          </a:prstGeom>
        </p:spPr>
        <p:txBody>
          <a:bodyPr wrap="square">
            <a:spAutoFit/>
          </a:bodyPr>
          <a:lstStyle/>
          <a:p>
            <a:pPr algn="just">
              <a:lnSpc>
                <a:spcPct val="115000"/>
              </a:lnSpc>
              <a:spcAft>
                <a:spcPts val="1200"/>
              </a:spcAft>
            </a:pPr>
            <a:r>
              <a:rPr lang="sl-SI" sz="2800" dirty="0" smtClean="0">
                <a:effectLst/>
                <a:latin typeface="Times New Roman" panose="02020603050405020304" pitchFamily="18" charset="0"/>
                <a:ea typeface="Calibri" panose="020F0502020204030204" pitchFamily="34" charset="0"/>
              </a:rPr>
              <a:t>Vili Kovačič:</a:t>
            </a:r>
          </a:p>
          <a:p>
            <a:pPr lvl="0">
              <a:lnSpc>
                <a:spcPct val="125000"/>
              </a:lnSpc>
              <a:spcAft>
                <a:spcPts val="1200"/>
              </a:spcAft>
              <a:tabLst>
                <a:tab pos="408305" algn="l"/>
              </a:tabLst>
            </a:pPr>
            <a:r>
              <a:rPr lang="sl-SI" sz="3200" b="1" dirty="0" smtClean="0">
                <a:effectLst/>
                <a:latin typeface="Times New Roman" panose="02020603050405020304" pitchFamily="18" charset="0"/>
                <a:ea typeface="Calibri" panose="020F0502020204030204" pitchFamily="34" charset="0"/>
              </a:rPr>
              <a:t>Kot vlagatelj ustavne pritožbe od Ustavnega sodišča Republike Slovenije zahtevam, da odloči in prednostno obravnava zahtevo z dne 30. 05. 2017, ki je bila podana predsedniku Državnega zbora RS dr. Milanu Brglezu. Zahtevo za podaljšanje roka zbiranja podpisov smo vložili za ves čas, ko je bil vojaški sindikat pod grožnjo obrambnega ministrstva, da ne sme zbirati podpisov. Možen pa je tudi razpis novega roka zbiranja. </a:t>
            </a:r>
            <a:endParaRPr lang="sl-SI" sz="3200" dirty="0" smtClean="0">
              <a:effectLst/>
              <a:latin typeface="Times New Roman" panose="02020603050405020304" pitchFamily="18" charset="0"/>
              <a:ea typeface="Calibri" panose="020F0502020204030204" pitchFamily="34" charset="0"/>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65771" y="0"/>
            <a:ext cx="5079365" cy="1904762"/>
          </a:xfrm>
          <a:prstGeom prst="rect">
            <a:avLst/>
          </a:prstGeom>
        </p:spPr>
      </p:pic>
    </p:spTree>
    <p:extLst>
      <p:ext uri="{BB962C8B-B14F-4D97-AF65-F5344CB8AC3E}">
        <p14:creationId xmlns:p14="http://schemas.microsoft.com/office/powerpoint/2010/main" xmlns="" val="3976605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99505" y="2610197"/>
            <a:ext cx="12191999" cy="3819507"/>
          </a:xfrm>
          <a:prstGeom prst="rect">
            <a:avLst/>
          </a:prstGeom>
        </p:spPr>
        <p:txBody>
          <a:bodyPr wrap="square">
            <a:spAutoFit/>
          </a:bodyPr>
          <a:lstStyle/>
          <a:p>
            <a:pPr algn="just">
              <a:lnSpc>
                <a:spcPct val="115000"/>
              </a:lnSpc>
              <a:spcAft>
                <a:spcPts val="1200"/>
              </a:spcAft>
            </a:pPr>
            <a:r>
              <a:rPr lang="sl-SI" sz="2800" dirty="0" smtClean="0">
                <a:effectLst/>
                <a:latin typeface="Times New Roman" panose="02020603050405020304" pitchFamily="18" charset="0"/>
                <a:ea typeface="Calibri" panose="020F0502020204030204" pitchFamily="34" charset="0"/>
              </a:rPr>
              <a:t>Vili Kovačič:</a:t>
            </a:r>
          </a:p>
          <a:p>
            <a:pPr lvl="0">
              <a:lnSpc>
                <a:spcPct val="125000"/>
              </a:lnSpc>
              <a:spcAft>
                <a:spcPts val="1200"/>
              </a:spcAft>
              <a:tabLst>
                <a:tab pos="408305" algn="l"/>
              </a:tabLst>
            </a:pPr>
            <a:r>
              <a:rPr lang="sl-SI" sz="3200" b="1" dirty="0" smtClean="0">
                <a:effectLst/>
                <a:latin typeface="Times New Roman" panose="02020603050405020304" pitchFamily="18" charset="0"/>
                <a:ea typeface="Calibri" panose="020F0502020204030204" pitchFamily="34" charset="0"/>
              </a:rPr>
              <a:t>Ugotavljam, da so nedemokratični postopki, zaradi katerih je bila vložena ustavna pritožba, očitno zgolj praktična posledica ambicije predsednika Vlade RS dr. Mira Cerarja, da prepreči referendum. Na tiskovni konferenci, na kateri sem bil prisoten, je dejal: »DO TEGA REFERENDUMA NE SME PRITI.« </a:t>
            </a:r>
            <a:endParaRPr lang="sl-SI" sz="3200" dirty="0" smtClean="0">
              <a:effectLst/>
              <a:latin typeface="Times New Roman" panose="02020603050405020304" pitchFamily="18" charset="0"/>
              <a:ea typeface="Calibri" panose="020F0502020204030204" pitchFamily="34" charset="0"/>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95504" y="705435"/>
            <a:ext cx="5079365" cy="1904762"/>
          </a:xfrm>
          <a:prstGeom prst="rect">
            <a:avLst/>
          </a:prstGeom>
        </p:spPr>
      </p:pic>
    </p:spTree>
    <p:extLst>
      <p:ext uri="{BB962C8B-B14F-4D97-AF65-F5344CB8AC3E}">
        <p14:creationId xmlns:p14="http://schemas.microsoft.com/office/powerpoint/2010/main" xmlns="" val="131075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82880" y="1037945"/>
            <a:ext cx="12191999" cy="5820055"/>
          </a:xfrm>
          <a:prstGeom prst="rect">
            <a:avLst/>
          </a:prstGeom>
        </p:spPr>
        <p:txBody>
          <a:bodyPr wrap="square">
            <a:spAutoFit/>
          </a:bodyPr>
          <a:lstStyle/>
          <a:p>
            <a:pPr algn="just">
              <a:lnSpc>
                <a:spcPct val="115000"/>
              </a:lnSpc>
              <a:spcAft>
                <a:spcPts val="1200"/>
              </a:spcAft>
            </a:pPr>
            <a:r>
              <a:rPr lang="sl-SI" sz="2800" dirty="0" smtClean="0">
                <a:effectLst/>
                <a:latin typeface="Times New Roman" panose="02020603050405020304" pitchFamily="18" charset="0"/>
                <a:ea typeface="Calibri" panose="020F0502020204030204" pitchFamily="34" charset="0"/>
              </a:rPr>
              <a:t>Vili Kovačič:</a:t>
            </a:r>
          </a:p>
          <a:p>
            <a:pPr lvl="0">
              <a:lnSpc>
                <a:spcPct val="125000"/>
              </a:lnSpc>
              <a:spcAft>
                <a:spcPts val="1200"/>
              </a:spcAft>
              <a:tabLst>
                <a:tab pos="408305" algn="l"/>
              </a:tabLst>
            </a:pPr>
            <a:r>
              <a:rPr lang="sl-SI" sz="3200" b="1" dirty="0" smtClean="0">
                <a:effectLst/>
                <a:latin typeface="Times New Roman" panose="02020603050405020304" pitchFamily="18" charset="0"/>
                <a:ea typeface="Calibri" panose="020F0502020204030204" pitchFamily="34" charset="0"/>
              </a:rPr>
              <a:t>1.	Davkoplačevalci teh ekscesnih kršitev referendumske demokracije ne smemo več tolerirati, zahtevamo enake pravice za vse in uresničevanje referendumske pobude brez prisotnosti groženj kogarkoli komurkoli.</a:t>
            </a:r>
          </a:p>
          <a:p>
            <a:pPr lvl="0">
              <a:lnSpc>
                <a:spcPct val="125000"/>
              </a:lnSpc>
              <a:spcAft>
                <a:spcPts val="1200"/>
              </a:spcAft>
              <a:tabLst>
                <a:tab pos="408305" algn="l"/>
              </a:tabLst>
            </a:pPr>
            <a:r>
              <a:rPr lang="sl-SI" sz="3200" b="1" dirty="0" smtClean="0">
                <a:effectLst/>
                <a:latin typeface="Times New Roman" panose="02020603050405020304" pitchFamily="18" charset="0"/>
                <a:ea typeface="Calibri" panose="020F0502020204030204" pitchFamily="34" charset="0"/>
              </a:rPr>
              <a:t>2.	Ostale številne kršitve demokratičnih pravic državljanov in potrebno sanacijo le teh bomo predstavili javnosti in Ustavnemu sodišču v posebni zahtevi, ko se bodo razpletle sedaj aktualne referendumske zahteve. </a:t>
            </a:r>
          </a:p>
        </p:txBody>
      </p:sp>
      <p:pic>
        <p:nvPicPr>
          <p:cNvPr id="3" name="Slika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78879" y="0"/>
            <a:ext cx="4704000" cy="1764000"/>
          </a:xfrm>
          <a:prstGeom prst="rect">
            <a:avLst/>
          </a:prstGeom>
        </p:spPr>
      </p:pic>
    </p:spTree>
    <p:extLst>
      <p:ext uri="{BB962C8B-B14F-4D97-AF65-F5344CB8AC3E}">
        <p14:creationId xmlns:p14="http://schemas.microsoft.com/office/powerpoint/2010/main" xmlns="" val="3580695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5105400"/>
            <a:ext cx="12573000" cy="11963400"/>
          </a:xfrm>
          <a:prstGeom prst="rect">
            <a:avLst/>
          </a:prstGeom>
        </p:spPr>
      </p:pic>
      <p:sp>
        <p:nvSpPr>
          <p:cNvPr id="5" name="Pravokotnik 4"/>
          <p:cNvSpPr/>
          <p:nvPr/>
        </p:nvSpPr>
        <p:spPr>
          <a:xfrm>
            <a:off x="-781051" y="-5105398"/>
            <a:ext cx="6550083" cy="7665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Slika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991" y="187541"/>
            <a:ext cx="5848350" cy="933451"/>
          </a:xfrm>
          <a:prstGeom prst="rect">
            <a:avLst/>
          </a:prstGeom>
        </p:spPr>
      </p:pic>
      <p:pic>
        <p:nvPicPr>
          <p:cNvPr id="7" name="Slika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8966" y="1512858"/>
            <a:ext cx="5486400" cy="228601"/>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8005" y="2133325"/>
            <a:ext cx="5162550" cy="285750"/>
          </a:xfrm>
          <a:prstGeom prst="rect">
            <a:avLst/>
          </a:prstGeom>
        </p:spPr>
      </p:pic>
      <p:pic>
        <p:nvPicPr>
          <p:cNvPr id="9" name="Slika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34095" y="3357571"/>
            <a:ext cx="2523809" cy="142857"/>
          </a:xfrm>
          <a:prstGeom prst="rect">
            <a:avLst/>
          </a:prstGeom>
        </p:spPr>
      </p:pic>
      <p:pic>
        <p:nvPicPr>
          <p:cNvPr id="11" name="Slika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48005" y="2728166"/>
            <a:ext cx="5048250" cy="285750"/>
          </a:xfrm>
          <a:prstGeom prst="rect">
            <a:avLst/>
          </a:prstGeom>
        </p:spPr>
      </p:pic>
    </p:spTree>
    <p:extLst>
      <p:ext uri="{BB962C8B-B14F-4D97-AF65-F5344CB8AC3E}">
        <p14:creationId xmlns:p14="http://schemas.microsoft.com/office/powerpoint/2010/main" xmlns="" val="1327489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4676" y="220224"/>
            <a:ext cx="11239500" cy="6343650"/>
          </a:xfrm>
          <a:prstGeom prst="rect">
            <a:avLst/>
          </a:prstGeom>
        </p:spPr>
      </p:pic>
    </p:spTree>
    <p:extLst>
      <p:ext uri="{BB962C8B-B14F-4D97-AF65-F5344CB8AC3E}">
        <p14:creationId xmlns:p14="http://schemas.microsoft.com/office/powerpoint/2010/main" xmlns="" val="52580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1272"/>
            <a:ext cx="12039600" cy="2876549"/>
          </a:xfrm>
          <a:prstGeom prst="rect">
            <a:avLst/>
          </a:prstGeom>
        </p:spPr>
      </p:pic>
    </p:spTree>
    <p:extLst>
      <p:ext uri="{BB962C8B-B14F-4D97-AF65-F5344CB8AC3E}">
        <p14:creationId xmlns:p14="http://schemas.microsoft.com/office/powerpoint/2010/main" xmlns="" val="101012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516" y="1980330"/>
            <a:ext cx="11239500" cy="2686050"/>
          </a:xfrm>
          <a:prstGeom prst="rect">
            <a:avLst/>
          </a:prstGeom>
        </p:spPr>
      </p:pic>
    </p:spTree>
    <p:extLst>
      <p:ext uri="{BB962C8B-B14F-4D97-AF65-F5344CB8AC3E}">
        <p14:creationId xmlns:p14="http://schemas.microsoft.com/office/powerpoint/2010/main" xmlns="" val="3042609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340</Words>
  <Application>Microsoft Office PowerPoint</Application>
  <PresentationFormat>Po meri</PresentationFormat>
  <Paragraphs>15</Paragraphs>
  <Slides>14</Slides>
  <Notes>0</Notes>
  <HiddenSlides>0</HiddenSlides>
  <MMClips>0</MMClips>
  <ScaleCrop>false</ScaleCrop>
  <HeadingPairs>
    <vt:vector size="4" baseType="variant">
      <vt:variant>
        <vt:lpstr>Tema</vt:lpstr>
      </vt:variant>
      <vt:variant>
        <vt:i4>1</vt:i4>
      </vt:variant>
      <vt:variant>
        <vt:lpstr>Naslovi diapozitivov</vt:lpstr>
      </vt:variant>
      <vt:variant>
        <vt:i4>14</vt:i4>
      </vt:variant>
    </vt:vector>
  </HeadingPairs>
  <TitlesOfParts>
    <vt:vector size="15" baseType="lpstr">
      <vt:lpstr>Officeova tema</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lpstr>Diapozitiv 11</vt:lpstr>
      <vt:lpstr>Diapozitiv 12</vt:lpstr>
      <vt:lpstr>Diapozitiv 13</vt:lpstr>
      <vt:lpstr>Diapozitiv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Igor</dc:creator>
  <cp:lastModifiedBy>Mladina</cp:lastModifiedBy>
  <cp:revision>10</cp:revision>
  <dcterms:created xsi:type="dcterms:W3CDTF">2017-06-05T22:10:21Z</dcterms:created>
  <dcterms:modified xsi:type="dcterms:W3CDTF">2017-06-06T05:58:19Z</dcterms:modified>
</cp:coreProperties>
</file>